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7"/>
  </p:notesMasterIdLst>
  <p:sldIdLst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336" r:id="rId16"/>
    <p:sldId id="338" r:id="rId17"/>
    <p:sldId id="337" r:id="rId18"/>
    <p:sldId id="339" r:id="rId19"/>
    <p:sldId id="340" r:id="rId20"/>
    <p:sldId id="341" r:id="rId21"/>
    <p:sldId id="342" r:id="rId22"/>
    <p:sldId id="268" r:id="rId23"/>
    <p:sldId id="269" r:id="rId24"/>
    <p:sldId id="270" r:id="rId25"/>
    <p:sldId id="343" r:id="rId26"/>
  </p:sldIdLst>
  <p:sldSz cx="9144000" cy="5148263"/>
  <p:notesSz cx="5148263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E88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9A06C7D-E862-4D1F-B0BD-5D6C818B885B}" v="68" dt="2026-01-26T15:02:00.37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10"/>
  </p:normalViewPr>
  <p:slideViewPr>
    <p:cSldViewPr snapToGrid="0" snapToObjects="1">
      <p:cViewPr varScale="1">
        <p:scale>
          <a:sx n="109" d="100"/>
          <a:sy n="109" d="100"/>
        </p:scale>
        <p:origin x="734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97175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8822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240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6162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2281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21233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8556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3530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7F9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-1"/>
            <a:ext cx="9144000" cy="5225143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2841674" y="3520440"/>
            <a:ext cx="5943600" cy="1097280"/>
          </a:xfrm>
          <a:prstGeom prst="roundRect">
            <a:avLst>
              <a:gd name="adj" fmla="val 8333"/>
            </a:avLst>
          </a:prstGeom>
          <a:solidFill>
            <a:srgbClr val="5E88FC"/>
          </a:solidFill>
          <a:ln w="12700">
            <a:solidFill>
              <a:srgbClr val="5E88FC"/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2933114" y="3611880"/>
            <a:ext cx="576072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en-US" sz="2600" b="1" dirty="0">
                <a:solidFill>
                  <a:srgbClr val="FFFFFF"/>
                </a:solidFill>
              </a:rPr>
              <a:t>Eye Tracking &amp; Gaze Estimation</a:t>
            </a:r>
            <a:endParaRPr lang="en-US" sz="2600" dirty="0"/>
          </a:p>
        </p:txBody>
      </p:sp>
      <p:sp>
        <p:nvSpPr>
          <p:cNvPr id="5" name="Text 2"/>
          <p:cNvSpPr/>
          <p:nvPr/>
        </p:nvSpPr>
        <p:spPr>
          <a:xfrm>
            <a:off x="2933114" y="4160520"/>
            <a:ext cx="576072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en-US" sz="1400" i="1" dirty="0">
                <a:solidFill>
                  <a:srgbClr val="E6ECFF"/>
                </a:solidFill>
              </a:rPr>
              <a:t>AUS Lab II - Al Sarsar Al Kodmani Mousallam</a:t>
            </a:r>
            <a:endParaRPr lang="en-US" sz="1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365760"/>
            <a:ext cx="822960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200" b="1" dirty="0">
                <a:solidFill>
                  <a:srgbClr val="5E88FC"/>
                </a:solidFill>
              </a:rPr>
              <a:t>Gaze Fusion with Kalman Filter</a:t>
            </a:r>
            <a:endParaRPr lang="en-US" sz="2200" dirty="0"/>
          </a:p>
        </p:txBody>
      </p:sp>
      <p:sp>
        <p:nvSpPr>
          <p:cNvPr id="4" name="Text 1"/>
          <p:cNvSpPr/>
          <p:nvPr/>
        </p:nvSpPr>
        <p:spPr>
          <a:xfrm>
            <a:off x="457200" y="1405890"/>
            <a:ext cx="438912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333333"/>
                </a:solidFill>
              </a:rPr>
              <a:t>• State vector: [x, y, noise], representing gaze point and its noise.
• Prediction: propagate state using a constant‑velocity model and process noise.
• Update: compute Kalman gain and blend measurement (iris &amp; L2CS) with prediction.
• Anchors the gaze vector at the eye or face centre; smooths jitter and handles missing measurements.</a:t>
            </a:r>
            <a:endParaRPr lang="en-US" sz="12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846320" y="1097280"/>
            <a:ext cx="4076700" cy="244602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7F9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365760"/>
            <a:ext cx="822960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200" b="1" dirty="0">
                <a:solidFill>
                  <a:srgbClr val="5E88FC"/>
                </a:solidFill>
              </a:rPr>
              <a:t>3D Scene &amp; Depth Reconstruction</a:t>
            </a:r>
            <a:endParaRPr lang="en-US" sz="2200" dirty="0"/>
          </a:p>
        </p:txBody>
      </p:sp>
      <p:sp>
        <p:nvSpPr>
          <p:cNvPr id="4" name="Text 1"/>
          <p:cNvSpPr/>
          <p:nvPr/>
        </p:nvSpPr>
        <p:spPr>
          <a:xfrm>
            <a:off x="601980" y="1433433"/>
            <a:ext cx="4389120" cy="19202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lnSpc>
                <a:spcPct val="150000"/>
              </a:lnSpc>
              <a:buNone/>
            </a:pPr>
            <a:r>
              <a:rPr lang="en-US" sz="1200" dirty="0">
                <a:solidFill>
                  <a:srgbClr val="333333"/>
                </a:solidFill>
              </a:rPr>
              <a:t>• Compute rotation matrix from yaw/pitch/roll and translate landmarks into camera space.
• Project 3D points onto 2D using the pinhole camera model.
• Use tvec to estimate head distance; smooth with a Kalman filter.
• Render top &amp; front views of the face and gaze vector for situational awareness.</a:t>
            </a:r>
            <a:endParaRPr lang="en-US" sz="1200" dirty="0"/>
          </a:p>
        </p:txBody>
      </p:sp>
      <p:pic>
        <p:nvPicPr>
          <p:cNvPr id="7170" name="Picture 2" descr="Detecting Eyes using OpenCV and Numpy Python Libraries | by Likhitha  kakanuru | DataDrivenInvestor">
            <a:extLst>
              <a:ext uri="{FF2B5EF4-FFF2-40B4-BE49-F238E27FC236}">
                <a16:creationId xmlns:a16="http://schemas.microsoft.com/office/drawing/2014/main" id="{D4DE66ED-29C4-EACD-0FCE-698CD5D675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1100" y="1354137"/>
            <a:ext cx="3695700" cy="2078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274320"/>
            <a:ext cx="822960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200" b="1" dirty="0">
                <a:solidFill>
                  <a:srgbClr val="5E88FC"/>
                </a:solidFill>
              </a:rPr>
              <a:t>Results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2759116" y="4258150"/>
            <a:ext cx="384048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900" b="1" dirty="0">
                <a:solidFill>
                  <a:srgbClr val="5E88FC"/>
                </a:solidFill>
              </a:rPr>
              <a:t>Face Detection</a:t>
            </a:r>
            <a:endParaRPr lang="en-US" sz="900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803B31CB-7C5E-7AE3-BEA8-101B6F0682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9596" y="1663540"/>
            <a:ext cx="1794757" cy="182118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AB2E3E5B-6B9D-1A92-364B-68FA83D9CC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705" y="1140642"/>
            <a:ext cx="5113040" cy="2866977"/>
          </a:xfrm>
          <a:prstGeom prst="rect">
            <a:avLst/>
          </a:prstGeom>
        </p:spPr>
      </p:pic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34F0A26-67D2-1473-0FA7-4044BA3D2F93}"/>
              </a:ext>
            </a:extLst>
          </p:cNvPr>
          <p:cNvCxnSpPr>
            <a:stCxn id="31" idx="3"/>
            <a:endCxn id="29" idx="1"/>
          </p:cNvCxnSpPr>
          <p:nvPr/>
        </p:nvCxnSpPr>
        <p:spPr>
          <a:xfrm flipV="1">
            <a:off x="5565745" y="2574130"/>
            <a:ext cx="1033851" cy="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274320"/>
            <a:ext cx="822960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200" b="1" dirty="0">
                <a:solidFill>
                  <a:srgbClr val="5E88FC"/>
                </a:solidFill>
              </a:rPr>
              <a:t>Results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2651760" y="4236720"/>
            <a:ext cx="384048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900" b="1" dirty="0">
                <a:solidFill>
                  <a:srgbClr val="5E88FC"/>
                </a:solidFill>
              </a:rPr>
              <a:t>L2CS-Net Gaze estimator</a:t>
            </a:r>
            <a:endParaRPr lang="en-US" sz="9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87517B-7555-CE6D-6E3E-0DC472190E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6620" y="1176118"/>
            <a:ext cx="2270760" cy="2707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3681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274320"/>
            <a:ext cx="822960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200" b="1" dirty="0">
                <a:solidFill>
                  <a:srgbClr val="5E88FC"/>
                </a:solidFill>
              </a:rPr>
              <a:t>Results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2651760" y="4236720"/>
            <a:ext cx="384048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900" b="1" dirty="0">
                <a:solidFill>
                  <a:srgbClr val="5E88FC"/>
                </a:solidFill>
              </a:rPr>
              <a:t>Landmarks</a:t>
            </a:r>
            <a:endParaRPr lang="en-US" sz="900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91A5D3AB-EBC4-2E70-CCF3-7134D82628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8980" y="1104195"/>
            <a:ext cx="2606040" cy="298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1791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274320"/>
            <a:ext cx="822960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200" b="1" dirty="0">
                <a:solidFill>
                  <a:srgbClr val="5E88FC"/>
                </a:solidFill>
              </a:rPr>
              <a:t>Results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2651760" y="4442460"/>
            <a:ext cx="384048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900" b="1" dirty="0">
                <a:solidFill>
                  <a:srgbClr val="5E88FC"/>
                </a:solidFill>
              </a:rPr>
              <a:t>Head pose (</a:t>
            </a:r>
            <a:r>
              <a:rPr lang="en-US" sz="900" b="1" dirty="0" err="1">
                <a:solidFill>
                  <a:srgbClr val="5E88FC"/>
                </a:solidFill>
              </a:rPr>
              <a:t>solvePnP</a:t>
            </a:r>
            <a:r>
              <a:rPr lang="en-US" sz="900" b="1" dirty="0">
                <a:solidFill>
                  <a:srgbClr val="5E88FC"/>
                </a:solidFill>
              </a:rPr>
              <a:t>)</a:t>
            </a:r>
            <a:endParaRPr lang="en-US" sz="9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3EDB53-93F4-4D02-85CF-2B6A78B762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5213" y="857249"/>
            <a:ext cx="2553573" cy="3433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7343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274320"/>
            <a:ext cx="822960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200" b="1" dirty="0">
                <a:solidFill>
                  <a:srgbClr val="5E88FC"/>
                </a:solidFill>
              </a:rPr>
              <a:t>Results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2651760" y="4442460"/>
            <a:ext cx="384048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900" b="1" dirty="0">
                <a:solidFill>
                  <a:srgbClr val="5E88FC"/>
                </a:solidFill>
              </a:rPr>
              <a:t>Iris gaze estimator</a:t>
            </a:r>
            <a:endParaRPr lang="en-US" sz="9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0E4810-E20A-FD63-6FDE-A19EF81180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8092" y="914400"/>
            <a:ext cx="2527816" cy="3319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6615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274320"/>
            <a:ext cx="822960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200" b="1" dirty="0">
                <a:solidFill>
                  <a:srgbClr val="5E88FC"/>
                </a:solidFill>
              </a:rPr>
              <a:t>Results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2651760" y="4442460"/>
            <a:ext cx="384048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900" b="1" dirty="0">
                <a:solidFill>
                  <a:srgbClr val="5E88FC"/>
                </a:solidFill>
              </a:rPr>
              <a:t>Fusion using Kalman Filter</a:t>
            </a:r>
            <a:endParaRPr lang="en-US" sz="9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E873A7B-DBEC-A36A-41D0-E978F4489C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1759" y="767649"/>
            <a:ext cx="3840482" cy="3612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2258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274320"/>
            <a:ext cx="822960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200" b="1" dirty="0">
                <a:solidFill>
                  <a:srgbClr val="5E88FC"/>
                </a:solidFill>
              </a:rPr>
              <a:t>Results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2651760" y="4442460"/>
            <a:ext cx="384048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900" b="1" dirty="0">
                <a:solidFill>
                  <a:srgbClr val="5E88FC"/>
                </a:solidFill>
              </a:rPr>
              <a:t>3D scene and Depth Estimator</a:t>
            </a:r>
            <a:endParaRPr lang="en-US" sz="9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BA689A-4F88-9101-2A43-1700922FB1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3527" y="850583"/>
            <a:ext cx="5136946" cy="3447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6495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365760"/>
            <a:ext cx="822960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200" b="1" dirty="0">
                <a:solidFill>
                  <a:srgbClr val="5E88FC"/>
                </a:solidFill>
              </a:rPr>
              <a:t>Live Mode vs Video Mode</a:t>
            </a:r>
            <a:endParaRPr lang="en-US" sz="22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" y="1676400"/>
            <a:ext cx="365760" cy="36576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457200" y="1463040"/>
            <a:ext cx="4023360" cy="21945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400" b="1" dirty="0">
                <a:solidFill>
                  <a:srgbClr val="333333"/>
                </a:solidFill>
              </a:rPr>
              <a:t>Live (Webcam) –flag 0
</a:t>
            </a:r>
            <a:r>
              <a:rPr lang="en-US" sz="1100" dirty="0">
                <a:solidFill>
                  <a:srgbClr val="333333"/>
                </a:solidFill>
              </a:rPr>
              <a:t>• Process frames in real time.
• Union box updated dynamically for cropping.
• Head distance &amp; gaze fused per frame with Kalman smoothing.
• Render 3D scene overlay for instant feedback.</a:t>
            </a:r>
            <a:endParaRPr lang="en-US" sz="14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676400"/>
            <a:ext cx="365760" cy="36576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4480560" y="1463040"/>
            <a:ext cx="4206240" cy="21945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400" b="1" dirty="0">
                <a:solidFill>
                  <a:srgbClr val="333333"/>
                </a:solidFill>
              </a:rPr>
              <a:t>Video Input —flag x
</a:t>
            </a:r>
            <a:r>
              <a:rPr lang="en-US" sz="1100" dirty="0">
                <a:solidFill>
                  <a:srgbClr val="333333"/>
                </a:solidFill>
              </a:rPr>
              <a:t>• Pre-compute union bounding box for the entire clip.
• Process each frame sequentially without real-time constraints.
• Allows offline analysis and visualisation.
• The same pipeline components are executed as in live mode.</a:t>
            </a:r>
            <a:endParaRPr lang="en-US" sz="14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274320"/>
            <a:ext cx="8229600" cy="640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200" b="1" dirty="0">
                <a:solidFill>
                  <a:srgbClr val="5E88FC"/>
                </a:solidFill>
              </a:rPr>
              <a:t>Agenda</a:t>
            </a:r>
            <a:endParaRPr lang="en-US" sz="2200" dirty="0"/>
          </a:p>
        </p:txBody>
      </p:sp>
      <p:sp>
        <p:nvSpPr>
          <p:cNvPr id="3" name="Shape 1"/>
          <p:cNvSpPr/>
          <p:nvPr/>
        </p:nvSpPr>
        <p:spPr>
          <a:xfrm>
            <a:off x="548640" y="1005840"/>
            <a:ext cx="228600" cy="228600"/>
          </a:xfrm>
          <a:prstGeom prst="ellipse">
            <a:avLst/>
          </a:prstGeom>
          <a:solidFill>
            <a:srgbClr val="5E88FC"/>
          </a:solidFill>
          <a:ln w="12700">
            <a:solidFill>
              <a:srgbClr val="5E88FC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548640" y="1005840"/>
            <a:ext cx="22860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200" b="1" dirty="0">
                <a:solidFill>
                  <a:srgbClr val="FFFFFF"/>
                </a:solidFill>
              </a:rPr>
              <a:t>1</a:t>
            </a:r>
            <a:endParaRPr lang="en-US" sz="1200" dirty="0"/>
          </a:p>
        </p:txBody>
      </p:sp>
      <p:sp>
        <p:nvSpPr>
          <p:cNvPr id="5" name="Text 3"/>
          <p:cNvSpPr/>
          <p:nvPr/>
        </p:nvSpPr>
        <p:spPr>
          <a:xfrm>
            <a:off x="868680" y="1005840"/>
            <a:ext cx="777240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333333"/>
                </a:solidFill>
              </a:rPr>
              <a:t>Pipeline overview</a:t>
            </a:r>
            <a:endParaRPr lang="en-US" sz="1200" dirty="0"/>
          </a:p>
        </p:txBody>
      </p:sp>
      <p:sp>
        <p:nvSpPr>
          <p:cNvPr id="6" name="Shape 4"/>
          <p:cNvSpPr/>
          <p:nvPr/>
        </p:nvSpPr>
        <p:spPr>
          <a:xfrm>
            <a:off x="548640" y="1325880"/>
            <a:ext cx="228600" cy="228600"/>
          </a:xfrm>
          <a:prstGeom prst="ellipse">
            <a:avLst/>
          </a:prstGeom>
          <a:solidFill>
            <a:srgbClr val="5E88FC"/>
          </a:solidFill>
          <a:ln w="12700">
            <a:solidFill>
              <a:srgbClr val="5E88FC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548640" y="1325880"/>
            <a:ext cx="22860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200" b="1" dirty="0">
                <a:solidFill>
                  <a:srgbClr val="FFFFFF"/>
                </a:solidFill>
              </a:rPr>
              <a:t>2</a:t>
            </a:r>
            <a:endParaRPr lang="en-US" sz="1200" dirty="0"/>
          </a:p>
        </p:txBody>
      </p:sp>
      <p:sp>
        <p:nvSpPr>
          <p:cNvPr id="8" name="Text 6"/>
          <p:cNvSpPr/>
          <p:nvPr/>
        </p:nvSpPr>
        <p:spPr>
          <a:xfrm>
            <a:off x="868680" y="1325880"/>
            <a:ext cx="777240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333333"/>
                </a:solidFill>
              </a:rPr>
              <a:t>Camera calibration</a:t>
            </a:r>
            <a:endParaRPr lang="en-US" sz="1200" dirty="0"/>
          </a:p>
        </p:txBody>
      </p:sp>
      <p:sp>
        <p:nvSpPr>
          <p:cNvPr id="9" name="Shape 7"/>
          <p:cNvSpPr/>
          <p:nvPr/>
        </p:nvSpPr>
        <p:spPr>
          <a:xfrm>
            <a:off x="548640" y="1645920"/>
            <a:ext cx="228600" cy="228600"/>
          </a:xfrm>
          <a:prstGeom prst="ellipse">
            <a:avLst/>
          </a:prstGeom>
          <a:solidFill>
            <a:srgbClr val="5E88FC"/>
          </a:solidFill>
          <a:ln w="12700">
            <a:solidFill>
              <a:srgbClr val="5E88FC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548640" y="1645920"/>
            <a:ext cx="22860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200" b="1" dirty="0">
                <a:solidFill>
                  <a:srgbClr val="FFFFFF"/>
                </a:solidFill>
              </a:rPr>
              <a:t>3</a:t>
            </a:r>
            <a:endParaRPr lang="en-US" sz="1200" dirty="0"/>
          </a:p>
        </p:txBody>
      </p:sp>
      <p:sp>
        <p:nvSpPr>
          <p:cNvPr id="11" name="Text 9"/>
          <p:cNvSpPr/>
          <p:nvPr/>
        </p:nvSpPr>
        <p:spPr>
          <a:xfrm>
            <a:off x="868680" y="1645920"/>
            <a:ext cx="777240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333333"/>
                </a:solidFill>
              </a:rPr>
              <a:t>Face detection (YOLOv8)</a:t>
            </a:r>
            <a:endParaRPr lang="en-US" sz="1200" dirty="0"/>
          </a:p>
        </p:txBody>
      </p:sp>
      <p:sp>
        <p:nvSpPr>
          <p:cNvPr id="12" name="Shape 10"/>
          <p:cNvSpPr/>
          <p:nvPr/>
        </p:nvSpPr>
        <p:spPr>
          <a:xfrm>
            <a:off x="548640" y="1965960"/>
            <a:ext cx="228600" cy="228600"/>
          </a:xfrm>
          <a:prstGeom prst="ellipse">
            <a:avLst/>
          </a:prstGeom>
          <a:solidFill>
            <a:srgbClr val="5E88FC"/>
          </a:solidFill>
          <a:ln w="12700">
            <a:solidFill>
              <a:srgbClr val="5E88FC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548640" y="1965960"/>
            <a:ext cx="22860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200" b="1" dirty="0">
                <a:solidFill>
                  <a:srgbClr val="FFFFFF"/>
                </a:solidFill>
              </a:rPr>
              <a:t>4</a:t>
            </a:r>
            <a:endParaRPr lang="en-US" sz="1200" dirty="0"/>
          </a:p>
        </p:txBody>
      </p:sp>
      <p:sp>
        <p:nvSpPr>
          <p:cNvPr id="14" name="Text 12"/>
          <p:cNvSpPr/>
          <p:nvPr/>
        </p:nvSpPr>
        <p:spPr>
          <a:xfrm>
            <a:off x="868680" y="1965960"/>
            <a:ext cx="777240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333333"/>
                </a:solidFill>
              </a:rPr>
              <a:t>Gaze estimation (L2CS-Net)</a:t>
            </a:r>
            <a:endParaRPr lang="en-US" sz="1200" dirty="0"/>
          </a:p>
        </p:txBody>
      </p:sp>
      <p:sp>
        <p:nvSpPr>
          <p:cNvPr id="15" name="Shape 13"/>
          <p:cNvSpPr/>
          <p:nvPr/>
        </p:nvSpPr>
        <p:spPr>
          <a:xfrm>
            <a:off x="548640" y="2286000"/>
            <a:ext cx="228600" cy="228600"/>
          </a:xfrm>
          <a:prstGeom prst="ellipse">
            <a:avLst/>
          </a:prstGeom>
          <a:solidFill>
            <a:srgbClr val="5E88FC"/>
          </a:solidFill>
          <a:ln w="12700">
            <a:solidFill>
              <a:srgbClr val="5E88FC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548640" y="2286000"/>
            <a:ext cx="22860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200" b="1" dirty="0">
                <a:solidFill>
                  <a:srgbClr val="FFFFFF"/>
                </a:solidFill>
              </a:rPr>
              <a:t>5</a:t>
            </a:r>
            <a:endParaRPr lang="en-US" sz="1200" dirty="0"/>
          </a:p>
        </p:txBody>
      </p:sp>
      <p:sp>
        <p:nvSpPr>
          <p:cNvPr id="17" name="Text 15"/>
          <p:cNvSpPr/>
          <p:nvPr/>
        </p:nvSpPr>
        <p:spPr>
          <a:xfrm>
            <a:off x="868680" y="2286000"/>
            <a:ext cx="777240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333333"/>
                </a:solidFill>
              </a:rPr>
              <a:t>Face landmarks &amp; head pose</a:t>
            </a:r>
            <a:endParaRPr lang="en-US" sz="1200" dirty="0"/>
          </a:p>
        </p:txBody>
      </p:sp>
      <p:sp>
        <p:nvSpPr>
          <p:cNvPr id="18" name="Shape 16"/>
          <p:cNvSpPr/>
          <p:nvPr/>
        </p:nvSpPr>
        <p:spPr>
          <a:xfrm>
            <a:off x="548640" y="2606040"/>
            <a:ext cx="228600" cy="228600"/>
          </a:xfrm>
          <a:prstGeom prst="ellipse">
            <a:avLst/>
          </a:prstGeom>
          <a:solidFill>
            <a:srgbClr val="5E88FC"/>
          </a:solidFill>
          <a:ln w="12700">
            <a:solidFill>
              <a:srgbClr val="5E88FC"/>
            </a:solidFill>
            <a:prstDash val="solid"/>
          </a:ln>
        </p:spPr>
      </p:sp>
      <p:sp>
        <p:nvSpPr>
          <p:cNvPr id="19" name="Text 17"/>
          <p:cNvSpPr/>
          <p:nvPr/>
        </p:nvSpPr>
        <p:spPr>
          <a:xfrm>
            <a:off x="548640" y="2606040"/>
            <a:ext cx="22860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200" b="1" dirty="0">
                <a:solidFill>
                  <a:srgbClr val="FFFFFF"/>
                </a:solidFill>
              </a:rPr>
              <a:t>6</a:t>
            </a:r>
            <a:endParaRPr lang="en-US" sz="1200" dirty="0"/>
          </a:p>
        </p:txBody>
      </p:sp>
      <p:sp>
        <p:nvSpPr>
          <p:cNvPr id="20" name="Text 18"/>
          <p:cNvSpPr/>
          <p:nvPr/>
        </p:nvSpPr>
        <p:spPr>
          <a:xfrm>
            <a:off x="868680" y="2606040"/>
            <a:ext cx="777240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333333"/>
                </a:solidFill>
              </a:rPr>
              <a:t>Iris gaze</a:t>
            </a:r>
            <a:endParaRPr lang="en-US" sz="1200" dirty="0"/>
          </a:p>
        </p:txBody>
      </p:sp>
      <p:sp>
        <p:nvSpPr>
          <p:cNvPr id="21" name="Shape 19"/>
          <p:cNvSpPr/>
          <p:nvPr/>
        </p:nvSpPr>
        <p:spPr>
          <a:xfrm>
            <a:off x="548640" y="2926080"/>
            <a:ext cx="228600" cy="228600"/>
          </a:xfrm>
          <a:prstGeom prst="ellipse">
            <a:avLst/>
          </a:prstGeom>
          <a:solidFill>
            <a:srgbClr val="5E88FC"/>
          </a:solidFill>
          <a:ln w="12700">
            <a:solidFill>
              <a:srgbClr val="5E88FC"/>
            </a:solidFill>
            <a:prstDash val="solid"/>
          </a:ln>
        </p:spPr>
      </p:sp>
      <p:sp>
        <p:nvSpPr>
          <p:cNvPr id="22" name="Text 20"/>
          <p:cNvSpPr/>
          <p:nvPr/>
        </p:nvSpPr>
        <p:spPr>
          <a:xfrm>
            <a:off x="548640" y="2926080"/>
            <a:ext cx="22860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200" b="1" dirty="0">
                <a:solidFill>
                  <a:srgbClr val="FFFFFF"/>
                </a:solidFill>
              </a:rPr>
              <a:t>7</a:t>
            </a:r>
            <a:endParaRPr lang="en-US" sz="1200" dirty="0"/>
          </a:p>
        </p:txBody>
      </p:sp>
      <p:sp>
        <p:nvSpPr>
          <p:cNvPr id="23" name="Text 21"/>
          <p:cNvSpPr/>
          <p:nvPr/>
        </p:nvSpPr>
        <p:spPr>
          <a:xfrm>
            <a:off x="868680" y="2926080"/>
            <a:ext cx="777240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333333"/>
                </a:solidFill>
              </a:rPr>
              <a:t>Gaze fusion &amp; Kalman filter</a:t>
            </a:r>
            <a:endParaRPr lang="en-US" sz="1200" dirty="0"/>
          </a:p>
        </p:txBody>
      </p:sp>
      <p:sp>
        <p:nvSpPr>
          <p:cNvPr id="24" name="Shape 22"/>
          <p:cNvSpPr/>
          <p:nvPr/>
        </p:nvSpPr>
        <p:spPr>
          <a:xfrm>
            <a:off x="548640" y="3246120"/>
            <a:ext cx="228600" cy="228600"/>
          </a:xfrm>
          <a:prstGeom prst="ellipse">
            <a:avLst/>
          </a:prstGeom>
          <a:solidFill>
            <a:srgbClr val="5E88FC"/>
          </a:solidFill>
          <a:ln w="12700">
            <a:solidFill>
              <a:srgbClr val="5E88FC"/>
            </a:solidFill>
            <a:prstDash val="solid"/>
          </a:ln>
        </p:spPr>
      </p:sp>
      <p:sp>
        <p:nvSpPr>
          <p:cNvPr id="25" name="Text 23"/>
          <p:cNvSpPr/>
          <p:nvPr/>
        </p:nvSpPr>
        <p:spPr>
          <a:xfrm>
            <a:off x="548640" y="3246120"/>
            <a:ext cx="22860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200" b="1" dirty="0">
                <a:solidFill>
                  <a:srgbClr val="FFFFFF"/>
                </a:solidFill>
              </a:rPr>
              <a:t>8</a:t>
            </a:r>
            <a:endParaRPr lang="en-US" sz="1200" dirty="0"/>
          </a:p>
        </p:txBody>
      </p:sp>
      <p:sp>
        <p:nvSpPr>
          <p:cNvPr id="26" name="Text 24"/>
          <p:cNvSpPr/>
          <p:nvPr/>
        </p:nvSpPr>
        <p:spPr>
          <a:xfrm>
            <a:off x="868680" y="3246120"/>
            <a:ext cx="777240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333333"/>
                </a:solidFill>
              </a:rPr>
              <a:t>3D scene &amp; depth</a:t>
            </a:r>
            <a:endParaRPr lang="en-US" sz="1200" dirty="0"/>
          </a:p>
        </p:txBody>
      </p:sp>
      <p:sp>
        <p:nvSpPr>
          <p:cNvPr id="27" name="Shape 25"/>
          <p:cNvSpPr/>
          <p:nvPr/>
        </p:nvSpPr>
        <p:spPr>
          <a:xfrm>
            <a:off x="548640" y="3566160"/>
            <a:ext cx="228600" cy="228600"/>
          </a:xfrm>
          <a:prstGeom prst="ellipse">
            <a:avLst/>
          </a:prstGeom>
          <a:solidFill>
            <a:srgbClr val="5E88FC"/>
          </a:solidFill>
          <a:ln w="12700">
            <a:solidFill>
              <a:srgbClr val="5E88FC"/>
            </a:solidFill>
            <a:prstDash val="solid"/>
          </a:ln>
        </p:spPr>
      </p:sp>
      <p:sp>
        <p:nvSpPr>
          <p:cNvPr id="28" name="Text 26"/>
          <p:cNvSpPr/>
          <p:nvPr/>
        </p:nvSpPr>
        <p:spPr>
          <a:xfrm>
            <a:off x="548640" y="3566160"/>
            <a:ext cx="22860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200" b="1" dirty="0">
                <a:solidFill>
                  <a:srgbClr val="FFFFFF"/>
                </a:solidFill>
              </a:rPr>
              <a:t>9</a:t>
            </a:r>
            <a:endParaRPr lang="en-US" sz="1200" dirty="0"/>
          </a:p>
        </p:txBody>
      </p:sp>
      <p:sp>
        <p:nvSpPr>
          <p:cNvPr id="29" name="Text 27"/>
          <p:cNvSpPr/>
          <p:nvPr/>
        </p:nvSpPr>
        <p:spPr>
          <a:xfrm>
            <a:off x="868680" y="3566160"/>
            <a:ext cx="777240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333333"/>
                </a:solidFill>
              </a:rPr>
              <a:t>Live vs video modes</a:t>
            </a:r>
            <a:endParaRPr lang="en-US" sz="1200" dirty="0"/>
          </a:p>
        </p:txBody>
      </p:sp>
      <p:sp>
        <p:nvSpPr>
          <p:cNvPr id="30" name="Shape 28"/>
          <p:cNvSpPr/>
          <p:nvPr/>
        </p:nvSpPr>
        <p:spPr>
          <a:xfrm>
            <a:off x="548640" y="3886200"/>
            <a:ext cx="228600" cy="228600"/>
          </a:xfrm>
          <a:prstGeom prst="ellipse">
            <a:avLst/>
          </a:prstGeom>
          <a:solidFill>
            <a:srgbClr val="5E88FC"/>
          </a:solidFill>
          <a:ln w="12700">
            <a:solidFill>
              <a:srgbClr val="5E88FC"/>
            </a:solidFill>
            <a:prstDash val="solid"/>
          </a:ln>
        </p:spPr>
      </p:sp>
      <p:sp>
        <p:nvSpPr>
          <p:cNvPr id="31" name="Text 29"/>
          <p:cNvSpPr/>
          <p:nvPr/>
        </p:nvSpPr>
        <p:spPr>
          <a:xfrm>
            <a:off x="502920" y="3822383"/>
            <a:ext cx="32004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000" b="1" dirty="0">
                <a:solidFill>
                  <a:srgbClr val="FFFFFF"/>
                </a:solidFill>
              </a:rPr>
              <a:t>10</a:t>
            </a:r>
            <a:endParaRPr lang="en-US" sz="1000" dirty="0"/>
          </a:p>
        </p:txBody>
      </p:sp>
      <p:sp>
        <p:nvSpPr>
          <p:cNvPr id="32" name="Text 30"/>
          <p:cNvSpPr/>
          <p:nvPr/>
        </p:nvSpPr>
        <p:spPr>
          <a:xfrm>
            <a:off x="868680" y="3886200"/>
            <a:ext cx="777240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333333"/>
                </a:solidFill>
              </a:rPr>
              <a:t>Applications &amp; conclusion</a:t>
            </a:r>
            <a:endParaRPr lang="en-US" sz="12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7F9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365760"/>
            <a:ext cx="822960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200" b="1" dirty="0">
                <a:solidFill>
                  <a:srgbClr val="5E88FC"/>
                </a:solidFill>
              </a:rPr>
              <a:t>Applications &amp; Use Cases</a:t>
            </a:r>
            <a:endParaRPr lang="en-US" sz="22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940" y="1482090"/>
            <a:ext cx="365760" cy="36576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356360" y="1116330"/>
            <a:ext cx="3931920" cy="12801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400" b="1" dirty="0">
                <a:solidFill>
                  <a:srgbClr val="333333"/>
                </a:solidFill>
              </a:rPr>
              <a:t>Driver monitoring (ADAS)
</a:t>
            </a:r>
            <a:r>
              <a:rPr lang="en-US" sz="1100" dirty="0">
                <a:solidFill>
                  <a:srgbClr val="333333"/>
                </a:solidFill>
              </a:rPr>
              <a:t>• Tracks gaze to detect distraction; reduces accidents by 10–20%
• Supports autonomous handover by checking driver attention
</a:t>
            </a:r>
            <a:endParaRPr lang="en-US" sz="14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940" y="2472690"/>
            <a:ext cx="365760" cy="36576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356360" y="2122170"/>
            <a:ext cx="3931920" cy="12801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400" b="1" dirty="0">
                <a:solidFill>
                  <a:srgbClr val="333333"/>
                </a:solidFill>
              </a:rPr>
              <a:t>Industry &amp; Manufacturing
</a:t>
            </a:r>
            <a:r>
              <a:rPr lang="en-US" sz="1100" dirty="0">
                <a:solidFill>
                  <a:srgbClr val="333333"/>
                </a:solidFill>
              </a:rPr>
              <a:t>• Monitors operators’ focus during sensitive tasks
• Enables safety systems to pause machines if gaze deviates
</a:t>
            </a:r>
            <a:endParaRPr lang="en-US" sz="14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180" y="3398520"/>
            <a:ext cx="365760" cy="45720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356360" y="2981325"/>
            <a:ext cx="4114800" cy="12801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400" b="1" dirty="0">
                <a:solidFill>
                  <a:srgbClr val="333333"/>
                </a:solidFill>
              </a:rPr>
              <a:t>Human–Computer Interaction
</a:t>
            </a:r>
            <a:r>
              <a:rPr lang="en-US" sz="1100" dirty="0">
                <a:solidFill>
                  <a:srgbClr val="333333"/>
                </a:solidFill>
              </a:rPr>
              <a:t>• Enables hands‑free control for VR/AR and accessibility
• Collects gaze analytics for marketing &amp; UX studies</a:t>
            </a:r>
            <a:endParaRPr lang="en-US" sz="140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365760"/>
            <a:ext cx="822960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200" b="1" dirty="0">
                <a:solidFill>
                  <a:srgbClr val="5E88FC"/>
                </a:solidFill>
              </a:rPr>
              <a:t>Conclusion &amp; Future Directions</a:t>
            </a:r>
            <a:endParaRPr lang="en-US" sz="2200" dirty="0"/>
          </a:p>
        </p:txBody>
      </p:sp>
      <p:sp>
        <p:nvSpPr>
          <p:cNvPr id="4" name="Text 1"/>
          <p:cNvSpPr/>
          <p:nvPr/>
        </p:nvSpPr>
        <p:spPr>
          <a:xfrm>
            <a:off x="457200" y="1659731"/>
            <a:ext cx="77724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lnSpc>
                <a:spcPct val="150000"/>
              </a:lnSpc>
              <a:buNone/>
            </a:pPr>
            <a:r>
              <a:rPr lang="en-US" sz="1200" dirty="0">
                <a:solidFill>
                  <a:srgbClr val="333333"/>
                </a:solidFill>
              </a:rPr>
              <a:t>• Integrated pipeline combines state‑of‑the‑art detection, landmarking, geometry and filtering for accurate gaze estimation.
• Fusion of (L2CS) and (iris) gaze estimator using Kalman filtering yields robust results in noise.
• 3D scene rendering provides intuitive feedback on head pose and gaze direction.
• Future work: Adopt larger gaze networks, integrate multi‑view cameras.</a:t>
            </a:r>
            <a:endParaRPr lang="en-US" sz="120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365760"/>
            <a:ext cx="822960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200" b="1" dirty="0">
                <a:solidFill>
                  <a:srgbClr val="5E88FC"/>
                </a:solidFill>
              </a:rPr>
              <a:t>Conclusion &amp; Future Directions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457200" y="3966310"/>
            <a:ext cx="8229600" cy="914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800" b="1" dirty="0">
                <a:solidFill>
                  <a:srgbClr val="5E88FC"/>
                </a:solidFill>
              </a:rPr>
              <a:t>Thank you!</a:t>
            </a:r>
            <a:endParaRPr lang="en-US" sz="1800" dirty="0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00D732C3-456F-E068-33E0-BF9C30F615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8299" y="1159093"/>
            <a:ext cx="3098482" cy="2749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F0F3B9B5-015B-963E-0441-D737D22FF3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60" y="1369436"/>
            <a:ext cx="4187468" cy="2329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01104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7F9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365760"/>
            <a:ext cx="822960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200" b="1" dirty="0">
                <a:solidFill>
                  <a:srgbClr val="5E88FC"/>
                </a:solidFill>
              </a:rPr>
              <a:t>Pipeline Overview</a:t>
            </a:r>
            <a:endParaRPr lang="en-US" sz="2200" dirty="0"/>
          </a:p>
        </p:txBody>
      </p:sp>
      <p:sp>
        <p:nvSpPr>
          <p:cNvPr id="3" name="Shape 1"/>
          <p:cNvSpPr/>
          <p:nvPr/>
        </p:nvSpPr>
        <p:spPr>
          <a:xfrm>
            <a:off x="365760" y="1828800"/>
            <a:ext cx="914400" cy="731520"/>
          </a:xfrm>
          <a:prstGeom prst="roundRect">
            <a:avLst>
              <a:gd name="adj" fmla="val 12500"/>
            </a:avLst>
          </a:prstGeom>
          <a:solidFill>
            <a:srgbClr val="E6ECFF"/>
          </a:solidFill>
          <a:ln w="12700">
            <a:solidFill>
              <a:srgbClr val="5E88FC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365760" y="1828800"/>
            <a:ext cx="914400" cy="7315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900" dirty="0">
                <a:solidFill>
                  <a:srgbClr val="2E3A59"/>
                </a:solidFill>
              </a:rPr>
              <a:t>Input frame/video</a:t>
            </a:r>
            <a:endParaRPr lang="en-US" sz="900" dirty="0"/>
          </a:p>
        </p:txBody>
      </p:sp>
      <p:sp>
        <p:nvSpPr>
          <p:cNvPr id="5" name="Shape 3"/>
          <p:cNvSpPr/>
          <p:nvPr/>
        </p:nvSpPr>
        <p:spPr>
          <a:xfrm>
            <a:off x="1188720" y="2057400"/>
            <a:ext cx="274320" cy="274320"/>
          </a:xfrm>
          <a:prstGeom prst="rightArrow">
            <a:avLst/>
          </a:prstGeom>
          <a:solidFill>
            <a:srgbClr val="5E88FC"/>
          </a:solidFill>
          <a:ln w="12700">
            <a:solidFill>
              <a:srgbClr val="5E88FC"/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1463040" y="1828800"/>
            <a:ext cx="914400" cy="731520"/>
          </a:xfrm>
          <a:prstGeom prst="roundRect">
            <a:avLst>
              <a:gd name="adj" fmla="val 12500"/>
            </a:avLst>
          </a:prstGeom>
          <a:solidFill>
            <a:srgbClr val="E6ECFF"/>
          </a:solidFill>
          <a:ln w="12700">
            <a:solidFill>
              <a:srgbClr val="5E88FC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1463040" y="1828800"/>
            <a:ext cx="914400" cy="7315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900" dirty="0">
                <a:solidFill>
                  <a:srgbClr val="2E3A59"/>
                </a:solidFill>
              </a:rPr>
              <a:t>Face detection</a:t>
            </a:r>
            <a:endParaRPr lang="en-US" sz="900" dirty="0"/>
          </a:p>
          <a:p>
            <a:pPr marL="0" indent="0" algn="ctr">
              <a:buNone/>
            </a:pPr>
            <a:r>
              <a:rPr lang="en-US" sz="900" dirty="0">
                <a:solidFill>
                  <a:srgbClr val="2E3A59"/>
                </a:solidFill>
              </a:rPr>
              <a:t>YOLOv8</a:t>
            </a:r>
            <a:endParaRPr lang="en-US" sz="900" dirty="0"/>
          </a:p>
        </p:txBody>
      </p:sp>
      <p:sp>
        <p:nvSpPr>
          <p:cNvPr id="8" name="Shape 6"/>
          <p:cNvSpPr/>
          <p:nvPr/>
        </p:nvSpPr>
        <p:spPr>
          <a:xfrm>
            <a:off x="2286000" y="2057400"/>
            <a:ext cx="274320" cy="274320"/>
          </a:xfrm>
          <a:prstGeom prst="rightArrow">
            <a:avLst/>
          </a:prstGeom>
          <a:solidFill>
            <a:srgbClr val="5E88FC"/>
          </a:solidFill>
          <a:ln w="12700">
            <a:solidFill>
              <a:srgbClr val="5E88FC"/>
            </a:solidFill>
            <a:prstDash val="solid"/>
          </a:ln>
        </p:spPr>
      </p:sp>
      <p:sp>
        <p:nvSpPr>
          <p:cNvPr id="9" name="Shape 7"/>
          <p:cNvSpPr/>
          <p:nvPr/>
        </p:nvSpPr>
        <p:spPr>
          <a:xfrm>
            <a:off x="2560320" y="1828800"/>
            <a:ext cx="914400" cy="731520"/>
          </a:xfrm>
          <a:prstGeom prst="roundRect">
            <a:avLst>
              <a:gd name="adj" fmla="val 12500"/>
            </a:avLst>
          </a:prstGeom>
          <a:solidFill>
            <a:srgbClr val="E6ECFF"/>
          </a:solidFill>
          <a:ln w="12700">
            <a:solidFill>
              <a:srgbClr val="5E88FC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2560320" y="1828800"/>
            <a:ext cx="914400" cy="7315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900" dirty="0">
                <a:solidFill>
                  <a:srgbClr val="2E3A59"/>
                </a:solidFill>
              </a:rPr>
              <a:t>Stable crop</a:t>
            </a:r>
            <a:endParaRPr lang="en-US" sz="900" dirty="0"/>
          </a:p>
        </p:txBody>
      </p:sp>
      <p:sp>
        <p:nvSpPr>
          <p:cNvPr id="11" name="Shape 9"/>
          <p:cNvSpPr/>
          <p:nvPr/>
        </p:nvSpPr>
        <p:spPr>
          <a:xfrm>
            <a:off x="3383280" y="2057400"/>
            <a:ext cx="274320" cy="274320"/>
          </a:xfrm>
          <a:prstGeom prst="rightArrow">
            <a:avLst/>
          </a:prstGeom>
          <a:solidFill>
            <a:srgbClr val="5E88FC"/>
          </a:solidFill>
          <a:ln w="12700">
            <a:solidFill>
              <a:srgbClr val="5E88FC"/>
            </a:solidFill>
            <a:prstDash val="solid"/>
          </a:ln>
        </p:spPr>
      </p:sp>
      <p:sp>
        <p:nvSpPr>
          <p:cNvPr id="12" name="Shape 10"/>
          <p:cNvSpPr/>
          <p:nvPr/>
        </p:nvSpPr>
        <p:spPr>
          <a:xfrm>
            <a:off x="3657600" y="1828800"/>
            <a:ext cx="914400" cy="731520"/>
          </a:xfrm>
          <a:prstGeom prst="roundRect">
            <a:avLst>
              <a:gd name="adj" fmla="val 12500"/>
            </a:avLst>
          </a:prstGeom>
          <a:solidFill>
            <a:srgbClr val="E6ECFF"/>
          </a:solidFill>
          <a:ln w="12700">
            <a:solidFill>
              <a:srgbClr val="5E88FC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3657600" y="1828800"/>
            <a:ext cx="914400" cy="7315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900" dirty="0">
                <a:solidFill>
                  <a:srgbClr val="2E3A59"/>
                </a:solidFill>
              </a:rPr>
              <a:t>Gaze prediction</a:t>
            </a:r>
            <a:endParaRPr lang="en-US" sz="900" dirty="0"/>
          </a:p>
          <a:p>
            <a:pPr marL="0" indent="0" algn="ctr">
              <a:buNone/>
            </a:pPr>
            <a:r>
              <a:rPr lang="en-US" sz="900" dirty="0">
                <a:solidFill>
                  <a:srgbClr val="2E3A59"/>
                </a:solidFill>
              </a:rPr>
              <a:t>(L2CS-Net)</a:t>
            </a:r>
            <a:endParaRPr lang="en-US" sz="900" dirty="0"/>
          </a:p>
        </p:txBody>
      </p:sp>
      <p:sp>
        <p:nvSpPr>
          <p:cNvPr id="15" name="Shape 13"/>
          <p:cNvSpPr/>
          <p:nvPr/>
        </p:nvSpPr>
        <p:spPr>
          <a:xfrm>
            <a:off x="3657600" y="2736166"/>
            <a:ext cx="914400" cy="731520"/>
          </a:xfrm>
          <a:prstGeom prst="roundRect">
            <a:avLst>
              <a:gd name="adj" fmla="val 12500"/>
            </a:avLst>
          </a:prstGeom>
          <a:solidFill>
            <a:srgbClr val="E6ECFF"/>
          </a:solidFill>
          <a:ln w="12700">
            <a:solidFill>
              <a:srgbClr val="5E88FC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3657600" y="2736166"/>
            <a:ext cx="914400" cy="7315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900" dirty="0">
                <a:solidFill>
                  <a:srgbClr val="2E3A59"/>
                </a:solidFill>
              </a:rPr>
              <a:t>Face mesh</a:t>
            </a:r>
            <a:endParaRPr lang="en-US" sz="900" dirty="0"/>
          </a:p>
          <a:p>
            <a:pPr marL="0" indent="0" algn="ctr">
              <a:buNone/>
            </a:pPr>
            <a:r>
              <a:rPr lang="en-US" sz="900" dirty="0">
                <a:solidFill>
                  <a:srgbClr val="2E3A59"/>
                </a:solidFill>
              </a:rPr>
              <a:t>(Mediapipe)</a:t>
            </a:r>
            <a:endParaRPr lang="en-US" sz="900" dirty="0"/>
          </a:p>
        </p:txBody>
      </p:sp>
      <p:sp>
        <p:nvSpPr>
          <p:cNvPr id="17" name="Shape 15"/>
          <p:cNvSpPr/>
          <p:nvPr/>
        </p:nvSpPr>
        <p:spPr>
          <a:xfrm>
            <a:off x="4480560" y="2964766"/>
            <a:ext cx="274320" cy="274320"/>
          </a:xfrm>
          <a:prstGeom prst="rightArrow">
            <a:avLst/>
          </a:prstGeom>
          <a:solidFill>
            <a:srgbClr val="5E88FC"/>
          </a:solidFill>
          <a:ln w="12700">
            <a:solidFill>
              <a:srgbClr val="5E88FC"/>
            </a:solidFill>
            <a:prstDash val="solid"/>
          </a:ln>
        </p:spPr>
      </p:sp>
      <p:sp>
        <p:nvSpPr>
          <p:cNvPr id="18" name="Shape 16"/>
          <p:cNvSpPr/>
          <p:nvPr/>
        </p:nvSpPr>
        <p:spPr>
          <a:xfrm>
            <a:off x="4754880" y="2736166"/>
            <a:ext cx="914400" cy="731520"/>
          </a:xfrm>
          <a:prstGeom prst="roundRect">
            <a:avLst>
              <a:gd name="adj" fmla="val 12500"/>
            </a:avLst>
          </a:prstGeom>
          <a:solidFill>
            <a:srgbClr val="E6ECFF"/>
          </a:solidFill>
          <a:ln w="12700">
            <a:solidFill>
              <a:srgbClr val="5E88FC"/>
            </a:solidFill>
            <a:prstDash val="solid"/>
          </a:ln>
        </p:spPr>
      </p:sp>
      <p:sp>
        <p:nvSpPr>
          <p:cNvPr id="19" name="Text 17"/>
          <p:cNvSpPr/>
          <p:nvPr/>
        </p:nvSpPr>
        <p:spPr>
          <a:xfrm>
            <a:off x="4754880" y="2736166"/>
            <a:ext cx="914400" cy="7315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900" dirty="0">
                <a:solidFill>
                  <a:srgbClr val="2E3A59"/>
                </a:solidFill>
              </a:rPr>
              <a:t>Head pose</a:t>
            </a:r>
            <a:endParaRPr lang="en-US" sz="900" dirty="0"/>
          </a:p>
          <a:p>
            <a:pPr marL="0" indent="0" algn="ctr">
              <a:buNone/>
            </a:pPr>
            <a:r>
              <a:rPr lang="en-US" sz="900" dirty="0">
                <a:solidFill>
                  <a:srgbClr val="2E3A59"/>
                </a:solidFill>
              </a:rPr>
              <a:t>(solvePnP)</a:t>
            </a:r>
            <a:endParaRPr lang="en-US" sz="900" dirty="0"/>
          </a:p>
        </p:txBody>
      </p:sp>
      <p:sp>
        <p:nvSpPr>
          <p:cNvPr id="21" name="Shape 19"/>
          <p:cNvSpPr/>
          <p:nvPr/>
        </p:nvSpPr>
        <p:spPr>
          <a:xfrm>
            <a:off x="6858000" y="1848143"/>
            <a:ext cx="914400" cy="731520"/>
          </a:xfrm>
          <a:prstGeom prst="roundRect">
            <a:avLst>
              <a:gd name="adj" fmla="val 12500"/>
            </a:avLst>
          </a:prstGeom>
          <a:solidFill>
            <a:srgbClr val="E6ECFF"/>
          </a:solidFill>
          <a:ln w="12700">
            <a:solidFill>
              <a:srgbClr val="5E88FC"/>
            </a:solidFill>
            <a:prstDash val="solid"/>
          </a:ln>
        </p:spPr>
      </p:sp>
      <p:sp>
        <p:nvSpPr>
          <p:cNvPr id="22" name="Text 20"/>
          <p:cNvSpPr/>
          <p:nvPr/>
        </p:nvSpPr>
        <p:spPr>
          <a:xfrm>
            <a:off x="6858000" y="1848143"/>
            <a:ext cx="914400" cy="7315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900" dirty="0">
                <a:solidFill>
                  <a:srgbClr val="2E3A59"/>
                </a:solidFill>
              </a:rPr>
              <a:t>Gaze fusion</a:t>
            </a:r>
            <a:endParaRPr lang="en-US" sz="900" dirty="0"/>
          </a:p>
        </p:txBody>
      </p:sp>
      <p:sp>
        <p:nvSpPr>
          <p:cNvPr id="24" name="Shape 22"/>
          <p:cNvSpPr/>
          <p:nvPr/>
        </p:nvSpPr>
        <p:spPr>
          <a:xfrm>
            <a:off x="7955280" y="1848143"/>
            <a:ext cx="914400" cy="731520"/>
          </a:xfrm>
          <a:prstGeom prst="roundRect">
            <a:avLst>
              <a:gd name="adj" fmla="val 12500"/>
            </a:avLst>
          </a:prstGeom>
          <a:solidFill>
            <a:srgbClr val="E6ECFF"/>
          </a:solidFill>
          <a:ln w="12700">
            <a:solidFill>
              <a:srgbClr val="5E88FC"/>
            </a:solidFill>
            <a:prstDash val="solid"/>
          </a:ln>
        </p:spPr>
      </p:sp>
      <p:sp>
        <p:nvSpPr>
          <p:cNvPr id="25" name="Text 23"/>
          <p:cNvSpPr/>
          <p:nvPr/>
        </p:nvSpPr>
        <p:spPr>
          <a:xfrm>
            <a:off x="7955280" y="1848143"/>
            <a:ext cx="914400" cy="7315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900" dirty="0">
                <a:solidFill>
                  <a:srgbClr val="2E3A59"/>
                </a:solidFill>
              </a:rPr>
              <a:t>3D scene</a:t>
            </a:r>
            <a:endParaRPr lang="en-US" sz="900" dirty="0"/>
          </a:p>
          <a:p>
            <a:pPr marL="0" indent="0" algn="ctr">
              <a:buNone/>
            </a:pPr>
            <a:r>
              <a:rPr lang="en-US" sz="900" dirty="0">
                <a:solidFill>
                  <a:srgbClr val="2E3A59"/>
                </a:solidFill>
              </a:rPr>
              <a:t>&amp; depth</a:t>
            </a:r>
            <a:endParaRPr lang="en-US" sz="900" dirty="0"/>
          </a:p>
        </p:txBody>
      </p:sp>
      <p:sp>
        <p:nvSpPr>
          <p:cNvPr id="26" name="Text 24"/>
          <p:cNvSpPr/>
          <p:nvPr/>
        </p:nvSpPr>
        <p:spPr>
          <a:xfrm>
            <a:off x="457200" y="3801794"/>
            <a:ext cx="8229600" cy="7315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555555"/>
                </a:solidFill>
              </a:rPr>
              <a:t>A multi-step pipeline combining deep learning, geometry, and filtering to estimate gaze and depth from video.</a:t>
            </a:r>
            <a:endParaRPr lang="en-US" sz="1200" dirty="0"/>
          </a:p>
        </p:txBody>
      </p:sp>
      <p:sp>
        <p:nvSpPr>
          <p:cNvPr id="28" name="Shape 9">
            <a:extLst>
              <a:ext uri="{FF2B5EF4-FFF2-40B4-BE49-F238E27FC236}">
                <a16:creationId xmlns:a16="http://schemas.microsoft.com/office/drawing/2014/main" id="{58A6DB2C-A24B-5F90-CAC1-CF87B5E220B4}"/>
              </a:ext>
            </a:extLst>
          </p:cNvPr>
          <p:cNvSpPr/>
          <p:nvPr/>
        </p:nvSpPr>
        <p:spPr>
          <a:xfrm>
            <a:off x="3383280" y="2964766"/>
            <a:ext cx="274320" cy="274320"/>
          </a:xfrm>
          <a:prstGeom prst="rightArrow">
            <a:avLst/>
          </a:prstGeom>
          <a:solidFill>
            <a:srgbClr val="5E88FC"/>
          </a:solidFill>
          <a:ln w="12700">
            <a:solidFill>
              <a:srgbClr val="5E88FC"/>
            </a:solidFill>
            <a:prstDash val="solid"/>
          </a:ln>
        </p:spPr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F87BCA3-FD0C-7369-A128-658E0175AE2A}"/>
              </a:ext>
            </a:extLst>
          </p:cNvPr>
          <p:cNvSpPr/>
          <p:nvPr/>
        </p:nvSpPr>
        <p:spPr>
          <a:xfrm>
            <a:off x="3214468" y="2506980"/>
            <a:ext cx="168812" cy="668655"/>
          </a:xfrm>
          <a:prstGeom prst="rect">
            <a:avLst/>
          </a:prstGeom>
          <a:solidFill>
            <a:srgbClr val="5E88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Shape 18">
            <a:extLst>
              <a:ext uri="{FF2B5EF4-FFF2-40B4-BE49-F238E27FC236}">
                <a16:creationId xmlns:a16="http://schemas.microsoft.com/office/drawing/2014/main" id="{2BF0617F-D2E1-CAE8-5432-2695EB9C498B}"/>
              </a:ext>
            </a:extLst>
          </p:cNvPr>
          <p:cNvSpPr/>
          <p:nvPr/>
        </p:nvSpPr>
        <p:spPr>
          <a:xfrm>
            <a:off x="7726680" y="2110154"/>
            <a:ext cx="274320" cy="274320"/>
          </a:xfrm>
          <a:prstGeom prst="rightArrow">
            <a:avLst/>
          </a:prstGeom>
          <a:solidFill>
            <a:srgbClr val="5E88FC"/>
          </a:solidFill>
          <a:ln w="12700">
            <a:solidFill>
              <a:srgbClr val="5E88FC"/>
            </a:solidFill>
            <a:prstDash val="solid"/>
          </a:ln>
        </p:spPr>
      </p:sp>
      <p:sp>
        <p:nvSpPr>
          <p:cNvPr id="14" name="Shape 12"/>
          <p:cNvSpPr/>
          <p:nvPr/>
        </p:nvSpPr>
        <p:spPr>
          <a:xfrm>
            <a:off x="4526280" y="2057400"/>
            <a:ext cx="2423160" cy="274320"/>
          </a:xfrm>
          <a:prstGeom prst="rightArrow">
            <a:avLst/>
          </a:prstGeom>
          <a:solidFill>
            <a:srgbClr val="5E88FC"/>
          </a:solidFill>
          <a:ln w="12700">
            <a:solidFill>
              <a:srgbClr val="5E88FC"/>
            </a:solidFill>
            <a:prstDash val="solid"/>
          </a:ln>
        </p:spPr>
      </p:sp>
      <p:sp>
        <p:nvSpPr>
          <p:cNvPr id="31" name="Shape 22">
            <a:extLst>
              <a:ext uri="{FF2B5EF4-FFF2-40B4-BE49-F238E27FC236}">
                <a16:creationId xmlns:a16="http://schemas.microsoft.com/office/drawing/2014/main" id="{56E08C8C-DE80-C94A-1CBE-AB15573BB953}"/>
              </a:ext>
            </a:extLst>
          </p:cNvPr>
          <p:cNvSpPr/>
          <p:nvPr/>
        </p:nvSpPr>
        <p:spPr>
          <a:xfrm>
            <a:off x="5806440" y="2708617"/>
            <a:ext cx="914400" cy="731520"/>
          </a:xfrm>
          <a:prstGeom prst="roundRect">
            <a:avLst>
              <a:gd name="adj" fmla="val 12500"/>
            </a:avLst>
          </a:prstGeom>
          <a:solidFill>
            <a:srgbClr val="E6ECFF"/>
          </a:solidFill>
          <a:ln w="12700">
            <a:solidFill>
              <a:srgbClr val="5E88FC"/>
            </a:solidFill>
            <a:prstDash val="solid"/>
          </a:ln>
        </p:spPr>
      </p:sp>
      <p:sp>
        <p:nvSpPr>
          <p:cNvPr id="32" name="Text 23">
            <a:extLst>
              <a:ext uri="{FF2B5EF4-FFF2-40B4-BE49-F238E27FC236}">
                <a16:creationId xmlns:a16="http://schemas.microsoft.com/office/drawing/2014/main" id="{004B0EB0-B5BE-C895-2316-440F2A2D5246}"/>
              </a:ext>
            </a:extLst>
          </p:cNvPr>
          <p:cNvSpPr/>
          <p:nvPr/>
        </p:nvSpPr>
        <p:spPr>
          <a:xfrm>
            <a:off x="5806440" y="2708617"/>
            <a:ext cx="914400" cy="7315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900" dirty="0">
                <a:solidFill>
                  <a:srgbClr val="2E3A59"/>
                </a:solidFill>
              </a:rPr>
              <a:t>Iris gaze estimator</a:t>
            </a:r>
            <a:endParaRPr lang="en-US" sz="900" dirty="0"/>
          </a:p>
        </p:txBody>
      </p:sp>
      <p:sp>
        <p:nvSpPr>
          <p:cNvPr id="20" name="Shape 18"/>
          <p:cNvSpPr/>
          <p:nvPr/>
        </p:nvSpPr>
        <p:spPr>
          <a:xfrm>
            <a:off x="5577840" y="2964766"/>
            <a:ext cx="274320" cy="274320"/>
          </a:xfrm>
          <a:prstGeom prst="rightArrow">
            <a:avLst/>
          </a:prstGeom>
          <a:solidFill>
            <a:srgbClr val="5E88FC"/>
          </a:solidFill>
          <a:ln w="12700">
            <a:solidFill>
              <a:srgbClr val="5E88FC"/>
            </a:solidFill>
            <a:prstDash val="solid"/>
          </a:ln>
        </p:spPr>
      </p:sp>
      <p:sp>
        <p:nvSpPr>
          <p:cNvPr id="34" name="Shape 9">
            <a:extLst>
              <a:ext uri="{FF2B5EF4-FFF2-40B4-BE49-F238E27FC236}">
                <a16:creationId xmlns:a16="http://schemas.microsoft.com/office/drawing/2014/main" id="{2F25F12C-130A-D40A-185C-9E5AC2F8B56C}"/>
              </a:ext>
            </a:extLst>
          </p:cNvPr>
          <p:cNvSpPr/>
          <p:nvPr/>
        </p:nvSpPr>
        <p:spPr>
          <a:xfrm rot="16200000">
            <a:off x="7009667" y="2699678"/>
            <a:ext cx="611065" cy="274320"/>
          </a:xfrm>
          <a:prstGeom prst="rightArrow">
            <a:avLst/>
          </a:prstGeom>
          <a:solidFill>
            <a:srgbClr val="5E88FC"/>
          </a:solidFill>
          <a:ln w="12700">
            <a:solidFill>
              <a:srgbClr val="5E88FC"/>
            </a:solidFill>
            <a:prstDash val="solid"/>
          </a:ln>
        </p:spPr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D3C1DC2-EBC3-A816-F273-273C134A5177}"/>
              </a:ext>
            </a:extLst>
          </p:cNvPr>
          <p:cNvSpPr/>
          <p:nvPr/>
        </p:nvSpPr>
        <p:spPr>
          <a:xfrm rot="16200000">
            <a:off x="6925042" y="2723637"/>
            <a:ext cx="168812" cy="668655"/>
          </a:xfrm>
          <a:prstGeom prst="rect">
            <a:avLst/>
          </a:prstGeom>
          <a:solidFill>
            <a:srgbClr val="5E88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4F9CD030-F445-131C-B015-5F7F03177D3E}"/>
              </a:ext>
            </a:extLst>
          </p:cNvPr>
          <p:cNvCxnSpPr>
            <a:cxnSpLocks/>
            <a:stCxn id="19" idx="2"/>
            <a:endCxn id="25" idx="2"/>
          </p:cNvCxnSpPr>
          <p:nvPr/>
        </p:nvCxnSpPr>
        <p:spPr>
          <a:xfrm rot="5400000" flipH="1" flipV="1">
            <a:off x="6368268" y="1423475"/>
            <a:ext cx="888023" cy="3200400"/>
          </a:xfrm>
          <a:prstGeom prst="bentConnector3">
            <a:avLst>
              <a:gd name="adj1" fmla="val -33664"/>
            </a:avLst>
          </a:prstGeom>
          <a:ln w="76200">
            <a:solidFill>
              <a:srgbClr val="5E88F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62F56B2B-3612-7544-1CF6-6A450269EA41}"/>
              </a:ext>
            </a:extLst>
          </p:cNvPr>
          <p:cNvSpPr txBox="1"/>
          <p:nvPr/>
        </p:nvSpPr>
        <p:spPr>
          <a:xfrm>
            <a:off x="7202966" y="3462813"/>
            <a:ext cx="5902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deapth</a:t>
            </a:r>
            <a:endParaRPr lang="en-US" sz="11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365760"/>
            <a:ext cx="822960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200" b="1" dirty="0">
                <a:solidFill>
                  <a:srgbClr val="5E88FC"/>
                </a:solidFill>
              </a:rPr>
              <a:t>Camera Calibration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457200" y="1188720"/>
            <a:ext cx="4846320" cy="22860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333333"/>
                </a:solidFill>
              </a:rPr>
              <a:t>• Cameras exhibit radial and tangential distortions that warp images.
• Calibration intrinsic parameters (focal lengths, principal point) and calculated from the camera </a:t>
            </a:r>
            <a:r>
              <a:rPr lang="en-US" sz="1200" dirty="0" err="1">
                <a:solidFill>
                  <a:srgbClr val="333333"/>
                </a:solidFill>
              </a:rPr>
              <a:t>infos</a:t>
            </a:r>
            <a:r>
              <a:rPr lang="en-US" sz="1200" dirty="0">
                <a:solidFill>
                  <a:srgbClr val="333333"/>
                </a:solidFill>
              </a:rPr>
              <a:t>.
• the camera used is Lenovo 500 FHD Webcam.</a:t>
            </a:r>
            <a:endParaRPr lang="en-US" sz="1200" dirty="0"/>
          </a:p>
        </p:txBody>
      </p:sp>
      <p:pic>
        <p:nvPicPr>
          <p:cNvPr id="1026" name="Picture 2" descr="Dissecting the Camera Matrix, Part 1: Extrinsic/Intrinsic Decomposition ←">
            <a:extLst>
              <a:ext uri="{FF2B5EF4-FFF2-40B4-BE49-F238E27FC236}">
                <a16:creationId xmlns:a16="http://schemas.microsoft.com/office/drawing/2014/main" id="{91B65A1F-71EE-AE6C-5EE7-9A2962845A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8223" y="984739"/>
            <a:ext cx="3661919" cy="1962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est: Lenovo 500 FHD Webcam | Stiftung Warentest">
            <a:extLst>
              <a:ext uri="{FF2B5EF4-FFF2-40B4-BE49-F238E27FC236}">
                <a16:creationId xmlns:a16="http://schemas.microsoft.com/office/drawing/2014/main" id="{DB208DEE-DF79-8018-3E17-63B4C0DD9C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6767" y="2842457"/>
            <a:ext cx="2990655" cy="2003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7F9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365760"/>
            <a:ext cx="822960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200" b="1" dirty="0">
                <a:solidFill>
                  <a:srgbClr val="5E88FC"/>
                </a:solidFill>
              </a:rPr>
              <a:t>Face Detection – YOLOv8</a:t>
            </a:r>
            <a:endParaRPr lang="en-US" sz="2200" dirty="0"/>
          </a:p>
        </p:txBody>
      </p:sp>
      <p:sp>
        <p:nvSpPr>
          <p:cNvPr id="4" name="Text 1"/>
          <p:cNvSpPr/>
          <p:nvPr/>
        </p:nvSpPr>
        <p:spPr>
          <a:xfrm>
            <a:off x="822960" y="960120"/>
            <a:ext cx="4572000" cy="16459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333333"/>
                </a:solidFill>
              </a:rPr>
              <a:t>• Uses advanced backbone and neck architectures for rich feature extraction.
• Anchor‑free split head improves detection accuracy and reduces computation.
• Optimised for real‑time performance, balancing speed and precision.
• FaceDetector forms a union bounding box across frames to stabilise the crop.</a:t>
            </a:r>
            <a:endParaRPr lang="en-US" sz="1200" dirty="0"/>
          </a:p>
        </p:txBody>
      </p:sp>
      <p:sp>
        <p:nvSpPr>
          <p:cNvPr id="7" name="Text 4"/>
          <p:cNvSpPr/>
          <p:nvPr/>
        </p:nvSpPr>
        <p:spPr>
          <a:xfrm>
            <a:off x="6492240" y="2514600"/>
            <a:ext cx="18288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000" i="1" dirty="0">
                <a:solidFill>
                  <a:srgbClr val="5E88FC"/>
                </a:solidFill>
              </a:rPr>
              <a:t>Stable crop via union bounding box</a:t>
            </a:r>
            <a:endParaRPr lang="en-US" sz="1000" dirty="0"/>
          </a:p>
        </p:txBody>
      </p:sp>
      <p:pic>
        <p:nvPicPr>
          <p:cNvPr id="2050" name="Picture 2" descr="Running AI in client-side: Real-Time Face Detection in the Browser Using  YOLO and TensorFlow.js - use case study - Inero Software - Software  Consulting">
            <a:extLst>
              <a:ext uri="{FF2B5EF4-FFF2-40B4-BE49-F238E27FC236}">
                <a16:creationId xmlns:a16="http://schemas.microsoft.com/office/drawing/2014/main" id="{A2707385-73A6-E04B-3E2F-A10DAC6E34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447" y="2983576"/>
            <a:ext cx="4518513" cy="1485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ntersection over Union (IoU) for object detection - PyImageSearch">
            <a:extLst>
              <a:ext uri="{FF2B5EF4-FFF2-40B4-BE49-F238E27FC236}">
                <a16:creationId xmlns:a16="http://schemas.microsoft.com/office/drawing/2014/main" id="{D0B672EF-6F0D-23C1-FE7F-B0AA791B49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1194" y="1248672"/>
            <a:ext cx="2730891" cy="1128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365760"/>
            <a:ext cx="822960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200" b="1" dirty="0">
                <a:solidFill>
                  <a:srgbClr val="5E88FC"/>
                </a:solidFill>
              </a:rPr>
              <a:t>Gaze Estimation – L2CS‑Net</a:t>
            </a:r>
            <a:endParaRPr lang="en-US" sz="2200" dirty="0"/>
          </a:p>
        </p:txBody>
      </p:sp>
      <p:sp>
        <p:nvSpPr>
          <p:cNvPr id="4" name="Text 1"/>
          <p:cNvSpPr/>
          <p:nvPr/>
        </p:nvSpPr>
        <p:spPr>
          <a:xfrm>
            <a:off x="822960" y="783285"/>
            <a:ext cx="4206240" cy="16459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333333"/>
                </a:solidFill>
              </a:rPr>
              <a:t>• ResNet‑50 backbone extracts feature maps from face crops.
• Two parallel heads regress yaw and pitch separately.
• Combined classification (discrete bins) and regression (MSE) losses increase precision.
• Outputs coarse gaze angles (pitch, yaw) for each frame.</a:t>
            </a:r>
            <a:endParaRPr lang="en-US" sz="1200" dirty="0"/>
          </a:p>
        </p:txBody>
      </p:sp>
      <p:sp>
        <p:nvSpPr>
          <p:cNvPr id="12" name="Text 9"/>
          <p:cNvSpPr/>
          <p:nvPr/>
        </p:nvSpPr>
        <p:spPr>
          <a:xfrm>
            <a:off x="548640" y="2788920"/>
            <a:ext cx="4206240" cy="1280160"/>
          </a:xfrm>
          <a:prstGeom prst="rect">
            <a:avLst/>
          </a:prstGeom>
          <a:noFill/>
          <a:ln/>
        </p:spPr>
        <p:txBody>
          <a:bodyPr wrap="square" lIns="1270" tIns="1270" rIns="1270" bIns="1270" rtlCol="0" anchor="ctr"/>
          <a:lstStyle/>
          <a:p>
            <a:pPr marL="0" indent="0">
              <a:buNone/>
            </a:pPr>
            <a:endParaRPr lang="en-US" sz="1000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63B33AD-47B5-D359-052A-B8C99B66C7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715" y="2278967"/>
            <a:ext cx="7026569" cy="2228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7F9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365760"/>
            <a:ext cx="822960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200" b="1" dirty="0">
                <a:solidFill>
                  <a:srgbClr val="5E88FC"/>
                </a:solidFill>
              </a:rPr>
              <a:t>Face Landmarks – MediaPipe Face Mesh</a:t>
            </a:r>
            <a:endParaRPr lang="en-US" sz="2200" dirty="0"/>
          </a:p>
        </p:txBody>
      </p:sp>
      <p:sp>
        <p:nvSpPr>
          <p:cNvPr id="4" name="Text 1"/>
          <p:cNvSpPr/>
          <p:nvPr/>
        </p:nvSpPr>
        <p:spPr>
          <a:xfrm>
            <a:off x="822960" y="1731205"/>
            <a:ext cx="4206240" cy="16459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333333"/>
                </a:solidFill>
              </a:rPr>
              <a:t>• Predicts 468 three‑dimensional landmarks from a single camera in real time.
• Utilises a face detector to crop the region and reduce the search space.
• A Face Transform module recovers metric 3D space, enabling head pose estimation.
• Returns full‑frame pixel coordinates for each landmark.</a:t>
            </a:r>
            <a:endParaRPr lang="en-US" sz="1200" dirty="0"/>
          </a:p>
        </p:txBody>
      </p:sp>
      <p:sp>
        <p:nvSpPr>
          <p:cNvPr id="86" name="Text 83"/>
          <p:cNvSpPr/>
          <p:nvPr/>
        </p:nvSpPr>
        <p:spPr>
          <a:xfrm>
            <a:off x="6485016" y="4213274"/>
            <a:ext cx="164592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900" i="1" dirty="0">
                <a:solidFill>
                  <a:srgbClr val="5E88FC"/>
                </a:solidFill>
              </a:rPr>
              <a:t>≈468 landmarks</a:t>
            </a:r>
            <a:endParaRPr lang="en-US" sz="900" dirty="0"/>
          </a:p>
        </p:txBody>
      </p:sp>
      <p:pic>
        <p:nvPicPr>
          <p:cNvPr id="4098" name="Picture 2" descr="How to get the list of indices of a particular facial feature from mediapipe  face mesh? | Kaggle">
            <a:extLst>
              <a:ext uri="{FF2B5EF4-FFF2-40B4-BE49-F238E27FC236}">
                <a16:creationId xmlns:a16="http://schemas.microsoft.com/office/drawing/2014/main" id="{2D397EBA-2BC9-988B-5AF6-B74222120F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3558" y="914400"/>
            <a:ext cx="2588836" cy="3279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365760"/>
            <a:ext cx="822960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200" b="1" dirty="0">
                <a:solidFill>
                  <a:srgbClr val="5E88FC"/>
                </a:solidFill>
              </a:rPr>
              <a:t>Head Pose – solvePnP</a:t>
            </a:r>
            <a:endParaRPr lang="en-US" sz="2200" dirty="0"/>
          </a:p>
        </p:txBody>
      </p:sp>
      <p:sp>
        <p:nvSpPr>
          <p:cNvPr id="4" name="Text 1"/>
          <p:cNvSpPr/>
          <p:nvPr/>
        </p:nvSpPr>
        <p:spPr>
          <a:xfrm>
            <a:off x="548642" y="1280160"/>
            <a:ext cx="4206240" cy="16459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333333"/>
                </a:solidFill>
              </a:rPr>
              <a:t>• Uses six 3D model points (nose, chin, eye &amp; mouth corners) and their 2D projections.
• solvePnP estimates rotation (rvec) and translation (tvec) given camera intrinsics.
• rvec is converted to Euler angles (yaw, pitch, roll).
• Coordinate axes: x→ right, y→ down, z→ forward into the scene.</a:t>
            </a:r>
            <a:endParaRPr lang="en-US" sz="1200" dirty="0"/>
          </a:p>
        </p:txBody>
      </p:sp>
      <p:sp>
        <p:nvSpPr>
          <p:cNvPr id="5" name="Shape 2"/>
          <p:cNvSpPr/>
          <p:nvPr/>
        </p:nvSpPr>
        <p:spPr>
          <a:xfrm>
            <a:off x="2352111" y="3086100"/>
            <a:ext cx="393896" cy="365760"/>
          </a:xfrm>
          <a:prstGeom prst="ellipse">
            <a:avLst/>
          </a:prstGeom>
          <a:solidFill>
            <a:srgbClr val="DDE5F7"/>
          </a:solidFill>
          <a:ln w="12700">
            <a:solidFill>
              <a:srgbClr val="5E88FC"/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2549059" y="3268980"/>
            <a:ext cx="1097280" cy="0"/>
          </a:xfrm>
          <a:prstGeom prst="line">
            <a:avLst/>
          </a:prstGeom>
          <a:noFill/>
          <a:ln w="25400">
            <a:solidFill>
              <a:srgbClr val="5E88FC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3692059" y="3177540"/>
            <a:ext cx="27432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000" b="1" dirty="0">
                <a:solidFill>
                  <a:srgbClr val="5E88FC"/>
                </a:solidFill>
              </a:rPr>
              <a:t>X</a:t>
            </a:r>
            <a:endParaRPr lang="en-US" sz="1000" dirty="0"/>
          </a:p>
        </p:txBody>
      </p:sp>
      <p:sp>
        <p:nvSpPr>
          <p:cNvPr id="8" name="Shape 5"/>
          <p:cNvSpPr/>
          <p:nvPr/>
        </p:nvSpPr>
        <p:spPr>
          <a:xfrm>
            <a:off x="2549059" y="3268980"/>
            <a:ext cx="0" cy="1097280"/>
          </a:xfrm>
          <a:prstGeom prst="line">
            <a:avLst/>
          </a:prstGeom>
          <a:noFill/>
          <a:ln w="25400">
            <a:solidFill>
              <a:srgbClr val="5E88FC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2274739" y="4411980"/>
            <a:ext cx="27432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000" b="1" dirty="0">
                <a:solidFill>
                  <a:srgbClr val="5E88FC"/>
                </a:solidFill>
              </a:rPr>
              <a:t>Y</a:t>
            </a:r>
            <a:endParaRPr lang="en-US" sz="1000" dirty="0"/>
          </a:p>
        </p:txBody>
      </p:sp>
      <p:sp>
        <p:nvSpPr>
          <p:cNvPr id="10" name="Shape 7"/>
          <p:cNvSpPr/>
          <p:nvPr/>
        </p:nvSpPr>
        <p:spPr>
          <a:xfrm>
            <a:off x="2549059" y="3268980"/>
            <a:ext cx="822960" cy="0"/>
          </a:xfrm>
          <a:prstGeom prst="line">
            <a:avLst/>
          </a:prstGeom>
          <a:noFill/>
          <a:ln w="25400">
            <a:solidFill>
              <a:srgbClr val="5E88FC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2077791" y="2926080"/>
            <a:ext cx="27432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000" b="1" dirty="0">
                <a:solidFill>
                  <a:srgbClr val="5E88FC"/>
                </a:solidFill>
              </a:rPr>
              <a:t>Z</a:t>
            </a:r>
            <a:endParaRPr lang="en-US" sz="1000" dirty="0"/>
          </a:p>
        </p:txBody>
      </p:sp>
      <p:pic>
        <p:nvPicPr>
          <p:cNvPr id="5122" name="Picture 2" descr="In above mentioned diagram (a) head pose rotation angle shows yaw roll... |  Download Scientific Diagram">
            <a:extLst>
              <a:ext uri="{FF2B5EF4-FFF2-40B4-BE49-F238E27FC236}">
                <a16:creationId xmlns:a16="http://schemas.microsoft.com/office/drawing/2014/main" id="{3182B121-D747-8EAD-4E0F-68373FCECC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0527" y="1030971"/>
            <a:ext cx="3606273" cy="3113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7F9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365760"/>
            <a:ext cx="822960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200" b="1" dirty="0">
                <a:solidFill>
                  <a:srgbClr val="5E88FC"/>
                </a:solidFill>
              </a:rPr>
              <a:t>Iris Gaze Estimation</a:t>
            </a:r>
            <a:endParaRPr lang="en-US" sz="2200" dirty="0"/>
          </a:p>
        </p:txBody>
      </p:sp>
      <p:sp>
        <p:nvSpPr>
          <p:cNvPr id="4" name="Text 1"/>
          <p:cNvSpPr/>
          <p:nvPr/>
        </p:nvSpPr>
        <p:spPr>
          <a:xfrm>
            <a:off x="822960" y="960120"/>
            <a:ext cx="4572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333333"/>
                </a:solidFill>
              </a:rPr>
              <a:t>• Rotate the coordinate frame to remove head roll.
• Threshold low‑intensity pixels in the eye region to localise the iris centre.
• Compute the vector from eye centre to iris; derive amplitude and direction.
• Combine left and right eyes to estimate vergence (where the two gaze rays meet).</a:t>
            </a:r>
            <a:endParaRPr lang="en-US" sz="1200" dirty="0"/>
          </a:p>
        </p:txBody>
      </p:sp>
      <p:sp>
        <p:nvSpPr>
          <p:cNvPr id="5" name="Shape 2"/>
          <p:cNvSpPr/>
          <p:nvPr/>
        </p:nvSpPr>
        <p:spPr>
          <a:xfrm>
            <a:off x="6126480" y="1463040"/>
            <a:ext cx="1828800" cy="73152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19050">
            <a:solidFill>
              <a:srgbClr val="5E88FC"/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6629400" y="1600200"/>
            <a:ext cx="1097280" cy="457200"/>
          </a:xfrm>
          <a:prstGeom prst="ellipse">
            <a:avLst/>
          </a:prstGeom>
          <a:solidFill>
            <a:srgbClr val="F0F4FF"/>
          </a:solidFill>
          <a:ln w="12700">
            <a:solidFill>
              <a:srgbClr val="5E88FC"/>
            </a:solidFill>
            <a:prstDash val="solid"/>
          </a:ln>
        </p:spPr>
      </p:sp>
      <p:sp>
        <p:nvSpPr>
          <p:cNvPr id="7" name="Shape 4"/>
          <p:cNvSpPr/>
          <p:nvPr/>
        </p:nvSpPr>
        <p:spPr>
          <a:xfrm>
            <a:off x="7178040" y="1700784"/>
            <a:ext cx="274320" cy="274320"/>
          </a:xfrm>
          <a:prstGeom prst="ellipse">
            <a:avLst/>
          </a:prstGeom>
          <a:solidFill>
            <a:srgbClr val="5E88FC"/>
          </a:solidFill>
          <a:ln w="12700">
            <a:solidFill>
              <a:srgbClr val="5E88FC"/>
            </a:solidFill>
            <a:prstDash val="solid"/>
          </a:ln>
        </p:spPr>
      </p:sp>
      <p:sp>
        <p:nvSpPr>
          <p:cNvPr id="8" name="Shape 5"/>
          <p:cNvSpPr/>
          <p:nvPr/>
        </p:nvSpPr>
        <p:spPr>
          <a:xfrm>
            <a:off x="7406640" y="1810512"/>
            <a:ext cx="731520" cy="91440"/>
          </a:xfrm>
          <a:prstGeom prst="rightArrow">
            <a:avLst/>
          </a:prstGeom>
          <a:solidFill>
            <a:srgbClr val="FF7F50"/>
          </a:solidFill>
          <a:ln w="12700">
            <a:solidFill>
              <a:srgbClr val="FF7F50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8138160" y="1719072"/>
            <a:ext cx="9144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800" i="1" dirty="0">
                <a:solidFill>
                  <a:srgbClr val="FF7F50"/>
                </a:solidFill>
              </a:rPr>
              <a:t>gaze vector</a:t>
            </a:r>
            <a:endParaRPr lang="en-US" sz="800" dirty="0"/>
          </a:p>
        </p:txBody>
      </p:sp>
      <p:pic>
        <p:nvPicPr>
          <p:cNvPr id="6146" name="Picture 2" descr="Evaluation of accurate iris center and eye corner localization method in a  facial image for gaze estimation | Multimedia Systems">
            <a:extLst>
              <a:ext uri="{FF2B5EF4-FFF2-40B4-BE49-F238E27FC236}">
                <a16:creationId xmlns:a16="http://schemas.microsoft.com/office/drawing/2014/main" id="{404B9EDE-4172-E65A-8A4B-6CCA4CB3C9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8083" y="2828926"/>
            <a:ext cx="5778949" cy="1948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um" ma:contentTypeID="0x010100A30A520242190B4C92F7E5FD606DFDC8" ma:contentTypeVersion="11" ma:contentTypeDescription="Új dokumentum létrehozása." ma:contentTypeScope="" ma:versionID="78862a427455a8123524c7366fe1f279">
  <xsd:schema xmlns:xsd="http://www.w3.org/2001/XMLSchema" xmlns:xs="http://www.w3.org/2001/XMLSchema" xmlns:p="http://schemas.microsoft.com/office/2006/metadata/properties" xmlns:ns3="c6d80778-18ac-489b-937c-4b381f4a2c8c" targetNamespace="http://schemas.microsoft.com/office/2006/metadata/properties" ma:root="true" ma:fieldsID="a34425e12c441e0213b09b1751cbd6c7" ns3:_="">
    <xsd:import namespace="c6d80778-18ac-489b-937c-4b381f4a2c8c"/>
    <xsd:element name="properties">
      <xsd:complexType>
        <xsd:sequence>
          <xsd:element name="documentManagement">
            <xsd:complexType>
              <xsd:all>
                <xsd:element ref="ns3:MediaServiceDateTaken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  <xsd:element ref="ns3:_activity" minOccurs="0"/>
                <xsd:element ref="ns3:MediaServiceSystem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6d80778-18ac-489b-937c-4b381f4a2c8c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_activity" ma:index="13" nillable="true" ma:displayName="_activity" ma:hidden="true" ma:internalName="_activity">
      <xsd:simpleType>
        <xsd:restriction base="dms:Note"/>
      </xsd:simpleType>
    </xsd:element>
    <xsd:element name="MediaServiceSystemTags" ma:index="14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artalomtípus"/>
        <xsd:element ref="dc:title" minOccurs="0" maxOccurs="1" ma:index="4" ma:displayName="Cím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c6d80778-18ac-489b-937c-4b381f4a2c8c" xsi:nil="true"/>
  </documentManagement>
</p:properties>
</file>

<file path=customXml/itemProps1.xml><?xml version="1.0" encoding="utf-8"?>
<ds:datastoreItem xmlns:ds="http://schemas.openxmlformats.org/officeDocument/2006/customXml" ds:itemID="{C0DE34CB-1DB1-44C6-95AF-E70652EB96C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6d80778-18ac-489b-937c-4b381f4a2c8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894F428-047D-433E-92F2-2C175C3847D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D5A9788-4314-4DB9-9D5F-C433085AE8AF}">
  <ds:schemaRefs>
    <ds:schemaRef ds:uri="http://www.w3.org/XML/1998/namespace"/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http://purl.org/dc/terms/"/>
    <ds:schemaRef ds:uri="http://schemas.openxmlformats.org/package/2006/metadata/core-properties"/>
    <ds:schemaRef ds:uri="c6d80778-18ac-489b-937c-4b381f4a2c8c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106</TotalTime>
  <Words>965</Words>
  <Application>Microsoft Office PowerPoint</Application>
  <PresentationFormat>Custom</PresentationFormat>
  <Paragraphs>109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5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Al Sarsar Al Kodmani Mousallam</cp:lastModifiedBy>
  <cp:revision>4</cp:revision>
  <dcterms:created xsi:type="dcterms:W3CDTF">2026-01-26T00:59:57Z</dcterms:created>
  <dcterms:modified xsi:type="dcterms:W3CDTF">2026-01-26T16:04:50Z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0x010100A30A520242190B4C92F7E5FD606DFDC8</vt:lpwstr>
  </property>
</Properties>
</file>